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3953" r:id="rId2"/>
    <p:sldId id="3955" r:id="rId3"/>
    <p:sldId id="3957" r:id="rId4"/>
    <p:sldId id="3956" r:id="rId5"/>
  </p:sldIdLst>
  <p:sldSz cx="9144000" cy="5143500" type="screen16x9"/>
  <p:notesSz cx="6858000" cy="9144000"/>
  <p:custDataLst>
    <p:tags r:id="rId8"/>
  </p:custDataLst>
  <p:defaultTextStyle>
    <a:defPPr>
      <a:defRPr lang="zh-CN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华文细黑" panose="02010600040101010101" pitchFamily="2" charset="-122"/>
        <a:ea typeface="华文细黑" panose="0201060004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2D49"/>
    <a:srgbClr val="C80D1F"/>
    <a:srgbClr val="E5472E"/>
    <a:srgbClr val="F8A90C"/>
    <a:srgbClr val="7F7F7F"/>
    <a:srgbClr val="232227"/>
    <a:srgbClr val="2D3E52"/>
    <a:srgbClr val="3A5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91" autoAdjust="0"/>
    <p:restoredTop sz="96196" autoAdjust="0"/>
  </p:normalViewPr>
  <p:slideViewPr>
    <p:cSldViewPr snapToGrid="0">
      <p:cViewPr>
        <p:scale>
          <a:sx n="100" d="100"/>
          <a:sy n="100" d="100"/>
        </p:scale>
        <p:origin x="1248" y="32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3C19865-0B95-4574-5B38-60ECB29657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E6C3989-E65B-890E-52D9-6A1174D68CF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C93F3-063C-4A14-A8D6-330BE16408C6}" type="datetimeFigureOut">
              <a:rPr lang="zh-CN" altLang="en-US" smtClean="0"/>
              <a:t>2023/2/20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3BD74C8-9BAD-2305-680F-AC608AE3D91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F3D64B-BA4E-671F-2E33-645C0C9482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66551-9502-4013-9C74-BB36704683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500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6B842EB-A00D-80FD-5714-B899DEF33A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54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3F428B1-99BE-7F7B-EC80-A41F1C191BD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54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81DF423-7018-4A8E-BD3D-AF1134789E63}" type="datetimeFigureOut">
              <a:rPr lang="zh-CN" altLang="en-US"/>
              <a:pPr>
                <a:defRPr/>
              </a:pPr>
              <a:t>2023/2/20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36EB4330-9950-9F7C-3EBC-D4ACE0EC8A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22F16838-1665-DB2B-09A7-876924AF1E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CFDA88-EB22-6EF2-2512-48E895362D8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54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4B19C4-2069-2168-94C2-0209CA4FAD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54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5015085-729D-44ED-A8C6-8D5B4E51B30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684213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385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01803A-805C-4A1E-9B42-7006706B380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852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01803A-805C-4A1E-9B42-7006706B380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1460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01803A-805C-4A1E-9B42-7006706B380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248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4D48401-BDF2-1E7A-CEF0-F71AB78B9376}"/>
              </a:ext>
            </a:extLst>
          </p:cNvPr>
          <p:cNvSpPr/>
          <p:nvPr userDrawn="1"/>
        </p:nvSpPr>
        <p:spPr>
          <a:xfrm>
            <a:off x="0" y="414338"/>
            <a:ext cx="420688" cy="4270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F78E84-D282-7802-A8D9-71C685357F99}"/>
              </a:ext>
            </a:extLst>
          </p:cNvPr>
          <p:cNvSpPr/>
          <p:nvPr userDrawn="1"/>
        </p:nvSpPr>
        <p:spPr>
          <a:xfrm>
            <a:off x="454025" y="414338"/>
            <a:ext cx="85725" cy="4270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531E1ED-1D7C-F6AA-64DE-17393738A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2022/9/9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B1179C6-A434-BDD7-20AC-583BFD6B7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深圳市九音科技有限公司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F2671B8-D5E5-C871-FA1E-2B4F4B215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6364337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4FDC83C-2AD8-E757-F1B7-C5F36B98878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28650" y="274638"/>
            <a:ext cx="7886700" cy="99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  <a:endParaRPr lang="en-US" altLang="zh-CN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97ABCAD-E44F-354D-05F7-A74B5E9D1F6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28650" y="1370013"/>
            <a:ext cx="7886700" cy="3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altLang="zh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D7C02-A348-6D9E-9A07-1B976AE986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defTabSz="685754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  <a:ea typeface="+mn-ea"/>
              </a:defRPr>
            </a:lvl1pPr>
          </a:lstStyle>
          <a:p>
            <a:pPr>
              <a:defRPr/>
            </a:pPr>
            <a:r>
              <a:rPr lang="en-US" altLang="zh-CN"/>
              <a:t>2022/9/9</a:t>
            </a:r>
            <a:endParaRPr lang="zh-CN" alt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26494-9BDA-A958-7636-0BB362DD98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defTabSz="685754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  <a:ea typeface="+mn-ea"/>
              </a:defRPr>
            </a:lvl1pPr>
          </a:lstStyle>
          <a:p>
            <a:pPr>
              <a:defRPr/>
            </a:pPr>
            <a:r>
              <a:rPr lang="zh-CN" altLang="en-US"/>
              <a:t>深圳市九音科技有限公司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69718-ACB0-BC63-D3A7-0E7D9B83C9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defTabSz="685754" eaLnBrk="1" fontAlgn="auto" hangingPunct="1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  <a:ea typeface="+mn-ea"/>
              </a:defRPr>
            </a:lvl1pPr>
          </a:lstStyle>
          <a:p>
            <a:pPr>
              <a:defRPr/>
            </a:pPr>
            <a:fld id="{84543B02-B5C3-48B4-A10E-C9FED9D43D25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</p:sldLayoutIdLst>
  <p:hf hdr="0"/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华文细黑" panose="02010600040101010101" pitchFamily="2" charset="-122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华文细黑" panose="02010600040101010101" pitchFamily="2" charset="-122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wav"/><Relationship Id="rId7" Type="http://schemas.openxmlformats.org/officeDocument/2006/relationships/image" Target="../media/image1.png"/><Relationship Id="rId12" Type="http://schemas.openxmlformats.org/officeDocument/2006/relationships/image" Target="../media/image6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notesSlide" Target="../notesSlides/notesSlide1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jpg"/><Relationship Id="rId4" Type="http://schemas.openxmlformats.org/officeDocument/2006/relationships/audio" Target="../media/media2.wav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791730D-8682-F946-C434-7C303320CBDC}"/>
              </a:ext>
            </a:extLst>
          </p:cNvPr>
          <p:cNvSpPr txBox="1"/>
          <p:nvPr/>
        </p:nvSpPr>
        <p:spPr>
          <a:xfrm>
            <a:off x="612839" y="322579"/>
            <a:ext cx="7769224" cy="53882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AI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超强降噪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AC12EBF-C04B-DEAA-5CBE-930D06CDE680}"/>
              </a:ext>
            </a:extLst>
          </p:cNvPr>
          <p:cNvSpPr/>
          <p:nvPr/>
        </p:nvSpPr>
        <p:spPr>
          <a:xfrm>
            <a:off x="8793" y="4740814"/>
            <a:ext cx="1182812" cy="388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9" name="ïṣlidè">
            <a:extLst>
              <a:ext uri="{FF2B5EF4-FFF2-40B4-BE49-F238E27FC236}">
                <a16:creationId xmlns:a16="http://schemas.microsoft.com/office/drawing/2014/main" id="{53582940-5633-0937-A7C4-41FC58509D3B}"/>
              </a:ext>
            </a:extLst>
          </p:cNvPr>
          <p:cNvSpPr/>
          <p:nvPr/>
        </p:nvSpPr>
        <p:spPr bwMode="auto">
          <a:xfrm>
            <a:off x="367339" y="1230395"/>
            <a:ext cx="2530594" cy="1505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ts val="1920"/>
              </a:lnSpc>
              <a:spcBef>
                <a:spcPts val="100"/>
              </a:spcBef>
              <a:spcAft>
                <a:spcPts val="10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技术特色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ts val="192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九音科技专业音频信号处理器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内置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超强降噪算法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ts val="192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通话清晰准确、人声高度还原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ts val="192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高精度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DAC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Hi-Res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音频输出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ïṣlidè">
            <a:extLst>
              <a:ext uri="{FF2B5EF4-FFF2-40B4-BE49-F238E27FC236}">
                <a16:creationId xmlns:a16="http://schemas.microsoft.com/office/drawing/2014/main" id="{2DC6E073-CC8C-CAE2-B9C0-4102C001A56F}"/>
              </a:ext>
            </a:extLst>
          </p:cNvPr>
          <p:cNvSpPr/>
          <p:nvPr/>
        </p:nvSpPr>
        <p:spPr bwMode="auto">
          <a:xfrm>
            <a:off x="5543009" y="1235834"/>
            <a:ext cx="3052859" cy="1405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</a:pPr>
            <a:r>
              <a:rPr lang="zh-CN" altLang="en-US" sz="1400" b="1" dirty="0">
                <a:latin typeface="Abadi" panose="020B0604020104020204" pitchFamily="34" charset="0"/>
                <a:ea typeface="微软雅黑" panose="020B0503020204020204" pitchFamily="34" charset="-122"/>
              </a:rPr>
              <a:t>降噪性能</a:t>
            </a:r>
            <a:endParaRPr lang="en-US" altLang="zh-CN" sz="1400" b="1" dirty="0">
              <a:latin typeface="Abadi" panose="020B0604020104020204" pitchFamily="34" charset="0"/>
              <a:ea typeface="微软雅黑" panose="020B0503020204020204" pitchFamily="34" charset="-122"/>
            </a:endParaRPr>
          </a:p>
          <a:p>
            <a:pPr marL="128588" indent="-128588"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  <a:buFont typeface="Arial" panose="020B0604020202090204" pitchFamily="34" charset="0"/>
              <a:buChar char="•"/>
            </a:pPr>
            <a:r>
              <a:rPr lang="zh-CN" altLang="en-US" sz="1100" dirty="0">
                <a:latin typeface="Abadi" panose="020B0604020104020204" pitchFamily="34" charset="0"/>
                <a:ea typeface="微软雅黑" panose="020B0503020204020204" pitchFamily="34" charset="-122"/>
              </a:rPr>
              <a:t>降噪深度：</a:t>
            </a:r>
            <a:r>
              <a:rPr lang="en-US" altLang="zh-CN" sz="1100" dirty="0">
                <a:latin typeface="Abadi" panose="020B0604020104020204" pitchFamily="34" charset="0"/>
                <a:ea typeface="微软雅黑" panose="020B0503020204020204" pitchFamily="34" charset="-122"/>
              </a:rPr>
              <a:t>-57dB</a:t>
            </a:r>
          </a:p>
          <a:p>
            <a:pPr marL="128588" indent="-128588"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  <a:buFont typeface="Arial" panose="020B0604020202090204" pitchFamily="34" charset="0"/>
              <a:buChar char="•"/>
            </a:pPr>
            <a:r>
              <a:rPr lang="zh-CN" altLang="en-US" sz="1100" dirty="0">
                <a:latin typeface="Abadi" panose="020B0604020104020204" pitchFamily="34" charset="0"/>
                <a:ea typeface="微软雅黑" panose="020B0503020204020204" pitchFamily="34" charset="-122"/>
              </a:rPr>
              <a:t>适用于多场景降噪：</a:t>
            </a:r>
            <a:endParaRPr lang="en-US" altLang="zh-CN" sz="1100" dirty="0">
              <a:latin typeface="Abadi" panose="020B0604020104020204" pitchFamily="34" charset="0"/>
              <a:ea typeface="微软雅黑" panose="020B0503020204020204" pitchFamily="34" charset="-122"/>
            </a:endParaRPr>
          </a:p>
          <a:p>
            <a:pPr marL="471488" lvl="1" indent="-128588"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  <a:buFont typeface="Arial" panose="020B0604020202090204" pitchFamily="34" charset="0"/>
              <a:buChar char="•"/>
            </a:pPr>
            <a:r>
              <a:rPr lang="zh-CN" altLang="en-US" sz="1100" dirty="0">
                <a:latin typeface="Abadi" panose="020B0604020104020204" pitchFamily="34" charset="0"/>
                <a:ea typeface="微软雅黑" panose="020B0503020204020204" pitchFamily="34" charset="-122"/>
              </a:rPr>
              <a:t>办公室、家庭、呼叫中心、机场、餐厅、地铁、驾驶舱</a:t>
            </a:r>
            <a:endParaRPr lang="en-US" altLang="zh-CN" sz="1100" dirty="0">
              <a:latin typeface="Abadi" panose="020B0604020104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90411B41-FD05-E70B-FECC-787FC6EF4FAA}"/>
              </a:ext>
            </a:extLst>
          </p:cNvPr>
          <p:cNvGrpSpPr/>
          <p:nvPr/>
        </p:nvGrpSpPr>
        <p:grpSpPr>
          <a:xfrm>
            <a:off x="541822" y="2677197"/>
            <a:ext cx="2091532" cy="1860944"/>
            <a:chOff x="5025529" y="2115553"/>
            <a:chExt cx="2937332" cy="2549092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E73DAB8-402F-24F1-0BAE-42B812958EA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34391" y="2115553"/>
              <a:ext cx="2928470" cy="2549092"/>
            </a:xfrm>
            <a:prstGeom prst="rect">
              <a:avLst/>
            </a:prstGeom>
            <a:effectLst>
              <a:outerShdw blurRad="76200" dist="12700" dir="2700000" sy="-23000" kx="-800400" algn="bl" rotWithShape="0">
                <a:prstClr val="black">
                  <a:alpha val="20000"/>
                </a:prstClr>
              </a:outerShdw>
            </a:effectLst>
          </p:spPr>
        </p:pic>
        <p:cxnSp>
          <p:nvCxnSpPr>
            <p:cNvPr id="39" name="直接箭头连接符 38">
              <a:extLst>
                <a:ext uri="{FF2B5EF4-FFF2-40B4-BE49-F238E27FC236}">
                  <a16:creationId xmlns:a16="http://schemas.microsoft.com/office/drawing/2014/main" id="{C087FB43-48D3-5E46-431D-56C87583482D}"/>
                </a:ext>
              </a:extLst>
            </p:cNvPr>
            <p:cNvCxnSpPr>
              <a:cxnSpLocks/>
              <a:stCxn id="51" idx="2"/>
            </p:cNvCxnSpPr>
            <p:nvPr/>
          </p:nvCxnSpPr>
          <p:spPr>
            <a:xfrm flipH="1">
              <a:off x="5293674" y="4079394"/>
              <a:ext cx="217224" cy="234206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CE8029E0-3FDF-1451-62DB-F985A4BAD8E6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>
              <a:off x="6769497" y="3288114"/>
              <a:ext cx="76275" cy="338838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5E302FC9-2DFE-A39E-FA7B-8FF1F98279F0}"/>
                </a:ext>
              </a:extLst>
            </p:cNvPr>
            <p:cNvSpPr txBox="1"/>
            <p:nvPr/>
          </p:nvSpPr>
          <p:spPr>
            <a:xfrm>
              <a:off x="6267244" y="2940304"/>
              <a:ext cx="1004506" cy="3478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降噪</a:t>
              </a:r>
              <a:r>
                <a:rPr lang="en-US" altLang="zh-CN" sz="10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MIC</a:t>
              </a:r>
              <a:endParaRPr lang="zh-CN" altLang="en-US" sz="1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25BAC2D3-6BBF-22DA-E79D-FF5441CA80DF}"/>
                </a:ext>
              </a:extLst>
            </p:cNvPr>
            <p:cNvSpPr txBox="1"/>
            <p:nvPr/>
          </p:nvSpPr>
          <p:spPr>
            <a:xfrm>
              <a:off x="5025529" y="3742124"/>
              <a:ext cx="970737" cy="3372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0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拾音</a:t>
              </a:r>
              <a:r>
                <a:rPr lang="en-US" altLang="zh-CN" sz="1000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MIC</a:t>
              </a:r>
              <a:endParaRPr lang="zh-CN" altLang="en-US" sz="100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8" name="ïṣlidè">
            <a:extLst>
              <a:ext uri="{FF2B5EF4-FFF2-40B4-BE49-F238E27FC236}">
                <a16:creationId xmlns:a16="http://schemas.microsoft.com/office/drawing/2014/main" id="{E29F4264-56DD-D89B-C3C8-D8BD09216CE6}"/>
              </a:ext>
            </a:extLst>
          </p:cNvPr>
          <p:cNvSpPr/>
          <p:nvPr/>
        </p:nvSpPr>
        <p:spPr bwMode="auto">
          <a:xfrm>
            <a:off x="3057470" y="1242382"/>
            <a:ext cx="2207585" cy="769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高品质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USB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音频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algn="l"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•"/>
            </a:pP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高速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USB2.0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UAC1.0/2.0</a:t>
            </a: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自适应，设备兼容性强。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ïṣlidè">
            <a:extLst>
              <a:ext uri="{FF2B5EF4-FFF2-40B4-BE49-F238E27FC236}">
                <a16:creationId xmlns:a16="http://schemas.microsoft.com/office/drawing/2014/main" id="{55975248-77AE-7BE6-844C-9D01C44598E3}"/>
              </a:ext>
            </a:extLst>
          </p:cNvPr>
          <p:cNvSpPr/>
          <p:nvPr/>
        </p:nvSpPr>
        <p:spPr bwMode="auto">
          <a:xfrm>
            <a:off x="3024544" y="2161332"/>
            <a:ext cx="2275260" cy="1058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符合主流会议系统认证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2" indent="-128588"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  <a:buFont typeface="Arial" panose="020B0604020202090204" pitchFamily="34" charset="0"/>
              <a:buChar char="•"/>
            </a:pP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首款腾讯官方认证耳机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14312" indent="-128588"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  <a:buFont typeface="Arial" panose="020B0604020202090204" pitchFamily="34" charset="0"/>
              <a:buChar char="•"/>
            </a:pP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Teams</a:t>
            </a:r>
          </a:p>
          <a:p>
            <a:pPr marL="214312" indent="-128588">
              <a:lnSpc>
                <a:spcPts val="1680"/>
              </a:lnSpc>
              <a:spcBef>
                <a:spcPts val="100"/>
              </a:spcBef>
              <a:spcAft>
                <a:spcPts val="100"/>
              </a:spcAft>
              <a:buFont typeface="Arial" panose="020B0604020202090204" pitchFamily="34" charset="0"/>
              <a:buChar char="•"/>
            </a:pPr>
            <a:r>
              <a:rPr lang="en-US" altLang="zh-CN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Zoom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92EF8FCE-F73A-23D2-686E-41DA26FB99BC}"/>
              </a:ext>
            </a:extLst>
          </p:cNvPr>
          <p:cNvGrpSpPr/>
          <p:nvPr/>
        </p:nvGrpSpPr>
        <p:grpSpPr>
          <a:xfrm>
            <a:off x="5635904" y="2557118"/>
            <a:ext cx="2867067" cy="2101102"/>
            <a:chOff x="2210443" y="2598884"/>
            <a:chExt cx="3129653" cy="2293535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31C0BDE8-D74B-7FE4-E896-03419E8A6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10443" y="3605620"/>
              <a:ext cx="3129653" cy="1286799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A3868FD-8BFA-290B-F4A7-B202FBBE042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224657" y="2598884"/>
              <a:ext cx="3115439" cy="1006736"/>
            </a:xfrm>
            <a:prstGeom prst="rect">
              <a:avLst/>
            </a:prstGeom>
          </p:spPr>
        </p:pic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C5A9D5C5-2BEB-0700-6397-3563CC8B3C3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795" y="3342652"/>
            <a:ext cx="2018933" cy="100256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89DD192-44B3-6F4C-CB73-F713D4209B8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039" y="101600"/>
            <a:ext cx="812842" cy="812842"/>
          </a:xfrm>
          <a:prstGeom prst="rect">
            <a:avLst/>
          </a:prstGeom>
        </p:spPr>
      </p:pic>
      <p:sp>
        <p:nvSpPr>
          <p:cNvPr id="7" name="ïṣlidè">
            <a:extLst>
              <a:ext uri="{FF2B5EF4-FFF2-40B4-BE49-F238E27FC236}">
                <a16:creationId xmlns:a16="http://schemas.microsoft.com/office/drawing/2014/main" id="{45B7F5B7-3352-D88A-0CB4-E528BAD58A0B}"/>
              </a:ext>
            </a:extLst>
          </p:cNvPr>
          <p:cNvSpPr/>
          <p:nvPr/>
        </p:nvSpPr>
        <p:spPr bwMode="auto">
          <a:xfrm>
            <a:off x="3057469" y="4284028"/>
            <a:ext cx="2202052" cy="317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rgbClr val="FF0000"/>
                </a:solidFill>
                <a:latin typeface="Abadi" panose="020B0604020104020204" pitchFamily="34" charset="0"/>
                <a:ea typeface="微软雅黑" panose="020B0503020204020204" pitchFamily="34" charset="-122"/>
              </a:rPr>
              <a:t>（该图片是否使用请</a:t>
            </a:r>
            <a:r>
              <a:rPr lang="en-US" altLang="zh-CN" sz="900" dirty="0" err="1">
                <a:solidFill>
                  <a:srgbClr val="FF0000"/>
                </a:solidFill>
                <a:latin typeface="Abadi" panose="020B0604020104020204" pitchFamily="34" charset="0"/>
                <a:ea typeface="微软雅黑" panose="020B0503020204020204" pitchFamily="34" charset="-122"/>
              </a:rPr>
              <a:t>NewLine</a:t>
            </a:r>
            <a:r>
              <a:rPr lang="zh-CN" altLang="en-US" sz="900" dirty="0">
                <a:solidFill>
                  <a:srgbClr val="FF0000"/>
                </a:solidFill>
                <a:latin typeface="Abadi" panose="020B0604020104020204" pitchFamily="34" charset="0"/>
                <a:ea typeface="微软雅黑" panose="020B0503020204020204" pitchFamily="34" charset="-122"/>
              </a:rPr>
              <a:t>团队决定）</a:t>
            </a:r>
            <a:endParaRPr lang="en-US" altLang="zh-CN" sz="900" dirty="0">
              <a:solidFill>
                <a:srgbClr val="FF0000"/>
              </a:solidFill>
              <a:latin typeface="Abadi" panose="020B0604020104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日期占位符 1">
            <a:extLst>
              <a:ext uri="{FF2B5EF4-FFF2-40B4-BE49-F238E27FC236}">
                <a16:creationId xmlns:a16="http://schemas.microsoft.com/office/drawing/2014/main" id="{1D85118E-5EAD-CDA2-F964-E2027E00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</p:spPr>
        <p:txBody>
          <a:bodyPr/>
          <a:lstStyle/>
          <a:p>
            <a:pPr>
              <a:defRPr/>
            </a:pPr>
            <a:r>
              <a:rPr lang="en-US" altLang="zh-CN" dirty="0"/>
              <a:t>2023-2-20</a:t>
            </a:r>
            <a:endParaRPr lang="zh-CN" altLang="en-US" dirty="0"/>
          </a:p>
        </p:txBody>
      </p:sp>
      <p:sp>
        <p:nvSpPr>
          <p:cNvPr id="23" name="页脚占位符 2">
            <a:extLst>
              <a:ext uri="{FF2B5EF4-FFF2-40B4-BE49-F238E27FC236}">
                <a16:creationId xmlns:a16="http://schemas.microsoft.com/office/drawing/2014/main" id="{153BB7DC-E132-E9E3-B686-D632EFCA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</p:spPr>
        <p:txBody>
          <a:bodyPr/>
          <a:lstStyle/>
          <a:p>
            <a:pPr>
              <a:defRPr/>
            </a:pPr>
            <a:r>
              <a:rPr lang="zh-CN" altLang="en-US"/>
              <a:t>深圳市九音科技有限公司</a:t>
            </a:r>
          </a:p>
        </p:txBody>
      </p:sp>
      <p:sp>
        <p:nvSpPr>
          <p:cNvPr id="24" name="灯片编号占位符 3">
            <a:extLst>
              <a:ext uri="{FF2B5EF4-FFF2-40B4-BE49-F238E27FC236}">
                <a16:creationId xmlns:a16="http://schemas.microsoft.com/office/drawing/2014/main" id="{6EE977D7-580E-5A65-BBAE-29FC54C1E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1</a:t>
            </a:fld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500A79CD-170A-0B79-637A-59302C7716D5}"/>
              </a:ext>
            </a:extLst>
          </p:cNvPr>
          <p:cNvGrpSpPr/>
          <p:nvPr/>
        </p:nvGrpSpPr>
        <p:grpSpPr>
          <a:xfrm>
            <a:off x="6948776" y="1063676"/>
            <a:ext cx="1624359" cy="805557"/>
            <a:chOff x="2261833" y="1158131"/>
            <a:chExt cx="1631108" cy="752516"/>
          </a:xfrm>
        </p:grpSpPr>
        <p:sp>
          <p:nvSpPr>
            <p:cNvPr id="8" name="visualization-of-data_30567">
              <a:extLst>
                <a:ext uri="{FF2B5EF4-FFF2-40B4-BE49-F238E27FC236}">
                  <a16:creationId xmlns:a16="http://schemas.microsoft.com/office/drawing/2014/main" id="{04C418A6-004A-8F92-999B-CD272CBE8782}"/>
                </a:ext>
              </a:extLst>
            </p:cNvPr>
            <p:cNvSpPr/>
            <p:nvPr/>
          </p:nvSpPr>
          <p:spPr>
            <a:xfrm rot="10800000">
              <a:off x="2261833" y="1337623"/>
              <a:ext cx="253496" cy="333374"/>
            </a:xfrm>
            <a:custGeom>
              <a:avLst/>
              <a:gdLst>
                <a:gd name="connsiteX0" fmla="*/ 411132 w 556338"/>
                <a:gd name="connsiteY0" fmla="*/ 393402 h 603828"/>
                <a:gd name="connsiteX1" fmla="*/ 435343 w 556338"/>
                <a:gd name="connsiteY1" fmla="*/ 393402 h 603828"/>
                <a:gd name="connsiteX2" fmla="*/ 444704 w 556338"/>
                <a:gd name="connsiteY2" fmla="*/ 403071 h 603828"/>
                <a:gd name="connsiteX3" fmla="*/ 444704 w 556338"/>
                <a:gd name="connsiteY3" fmla="*/ 427242 h 603828"/>
                <a:gd name="connsiteX4" fmla="*/ 435343 w 556338"/>
                <a:gd name="connsiteY4" fmla="*/ 436588 h 603828"/>
                <a:gd name="connsiteX5" fmla="*/ 411132 w 556338"/>
                <a:gd name="connsiteY5" fmla="*/ 436588 h 603828"/>
                <a:gd name="connsiteX6" fmla="*/ 401447 w 556338"/>
                <a:gd name="connsiteY6" fmla="*/ 427242 h 603828"/>
                <a:gd name="connsiteX7" fmla="*/ 401447 w 556338"/>
                <a:gd name="connsiteY7" fmla="*/ 403071 h 603828"/>
                <a:gd name="connsiteX8" fmla="*/ 411132 w 556338"/>
                <a:gd name="connsiteY8" fmla="*/ 393402 h 603828"/>
                <a:gd name="connsiteX9" fmla="*/ 270732 w 556338"/>
                <a:gd name="connsiteY9" fmla="*/ 393402 h 603828"/>
                <a:gd name="connsiteX10" fmla="*/ 321734 w 556338"/>
                <a:gd name="connsiteY10" fmla="*/ 393402 h 603828"/>
                <a:gd name="connsiteX11" fmla="*/ 341748 w 556338"/>
                <a:gd name="connsiteY11" fmla="*/ 413393 h 603828"/>
                <a:gd name="connsiteX12" fmla="*/ 341748 w 556338"/>
                <a:gd name="connsiteY12" fmla="*/ 464339 h 603828"/>
                <a:gd name="connsiteX13" fmla="*/ 321734 w 556338"/>
                <a:gd name="connsiteY13" fmla="*/ 484008 h 603828"/>
                <a:gd name="connsiteX14" fmla="*/ 270732 w 556338"/>
                <a:gd name="connsiteY14" fmla="*/ 484008 h 603828"/>
                <a:gd name="connsiteX15" fmla="*/ 250719 w 556338"/>
                <a:gd name="connsiteY15" fmla="*/ 464339 h 603828"/>
                <a:gd name="connsiteX16" fmla="*/ 250719 w 556338"/>
                <a:gd name="connsiteY16" fmla="*/ 413393 h 603828"/>
                <a:gd name="connsiteX17" fmla="*/ 270732 w 556338"/>
                <a:gd name="connsiteY17" fmla="*/ 393402 h 603828"/>
                <a:gd name="connsiteX18" fmla="*/ 468204 w 556338"/>
                <a:gd name="connsiteY18" fmla="*/ 301949 h 603828"/>
                <a:gd name="connsiteX19" fmla="*/ 496920 w 556338"/>
                <a:gd name="connsiteY19" fmla="*/ 301949 h 603828"/>
                <a:gd name="connsiteX20" fmla="*/ 508212 w 556338"/>
                <a:gd name="connsiteY20" fmla="*/ 313226 h 603828"/>
                <a:gd name="connsiteX21" fmla="*/ 508212 w 556338"/>
                <a:gd name="connsiteY21" fmla="*/ 341902 h 603828"/>
                <a:gd name="connsiteX22" fmla="*/ 496920 w 556338"/>
                <a:gd name="connsiteY22" fmla="*/ 353179 h 603828"/>
                <a:gd name="connsiteX23" fmla="*/ 468204 w 556338"/>
                <a:gd name="connsiteY23" fmla="*/ 353179 h 603828"/>
                <a:gd name="connsiteX24" fmla="*/ 456911 w 556338"/>
                <a:gd name="connsiteY24" fmla="*/ 341902 h 603828"/>
                <a:gd name="connsiteX25" fmla="*/ 456911 w 556338"/>
                <a:gd name="connsiteY25" fmla="*/ 313226 h 603828"/>
                <a:gd name="connsiteX26" fmla="*/ 468204 w 556338"/>
                <a:gd name="connsiteY26" fmla="*/ 301949 h 603828"/>
                <a:gd name="connsiteX27" fmla="*/ 323967 w 556338"/>
                <a:gd name="connsiteY27" fmla="*/ 263915 h 603828"/>
                <a:gd name="connsiteX28" fmla="*/ 385286 w 556338"/>
                <a:gd name="connsiteY28" fmla="*/ 263915 h 603828"/>
                <a:gd name="connsiteX29" fmla="*/ 409491 w 556338"/>
                <a:gd name="connsiteY29" fmla="*/ 287751 h 603828"/>
                <a:gd name="connsiteX30" fmla="*/ 409491 w 556338"/>
                <a:gd name="connsiteY30" fmla="*/ 349274 h 603828"/>
                <a:gd name="connsiteX31" fmla="*/ 385286 w 556338"/>
                <a:gd name="connsiteY31" fmla="*/ 373432 h 603828"/>
                <a:gd name="connsiteX32" fmla="*/ 323967 w 556338"/>
                <a:gd name="connsiteY32" fmla="*/ 373432 h 603828"/>
                <a:gd name="connsiteX33" fmla="*/ 299762 w 556338"/>
                <a:gd name="connsiteY33" fmla="*/ 349274 h 603828"/>
                <a:gd name="connsiteX34" fmla="*/ 299762 w 556338"/>
                <a:gd name="connsiteY34" fmla="*/ 287751 h 603828"/>
                <a:gd name="connsiteX35" fmla="*/ 323967 w 556338"/>
                <a:gd name="connsiteY35" fmla="*/ 263915 h 603828"/>
                <a:gd name="connsiteX36" fmla="*/ 153958 w 556338"/>
                <a:gd name="connsiteY36" fmla="*/ 197230 h 603828"/>
                <a:gd name="connsiteX37" fmla="*/ 195905 w 556338"/>
                <a:gd name="connsiteY37" fmla="*/ 197230 h 603828"/>
                <a:gd name="connsiteX38" fmla="*/ 212684 w 556338"/>
                <a:gd name="connsiteY38" fmla="*/ 213664 h 603828"/>
                <a:gd name="connsiteX39" fmla="*/ 212684 w 556338"/>
                <a:gd name="connsiteY39" fmla="*/ 255878 h 603828"/>
                <a:gd name="connsiteX40" fmla="*/ 195905 w 556338"/>
                <a:gd name="connsiteY40" fmla="*/ 272312 h 603828"/>
                <a:gd name="connsiteX41" fmla="*/ 153958 w 556338"/>
                <a:gd name="connsiteY41" fmla="*/ 272312 h 603828"/>
                <a:gd name="connsiteX42" fmla="*/ 137179 w 556338"/>
                <a:gd name="connsiteY42" fmla="*/ 255878 h 603828"/>
                <a:gd name="connsiteX43" fmla="*/ 137179 w 556338"/>
                <a:gd name="connsiteY43" fmla="*/ 213664 h 603828"/>
                <a:gd name="connsiteX44" fmla="*/ 153958 w 556338"/>
                <a:gd name="connsiteY44" fmla="*/ 197230 h 603828"/>
                <a:gd name="connsiteX45" fmla="*/ 283992 w 556338"/>
                <a:gd name="connsiteY45" fmla="*/ 132733 h 603828"/>
                <a:gd name="connsiteX46" fmla="*/ 334655 w 556338"/>
                <a:gd name="connsiteY46" fmla="*/ 132733 h 603828"/>
                <a:gd name="connsiteX47" fmla="*/ 354662 w 556338"/>
                <a:gd name="connsiteY47" fmla="*/ 152709 h 603828"/>
                <a:gd name="connsiteX48" fmla="*/ 354662 w 556338"/>
                <a:gd name="connsiteY48" fmla="*/ 203292 h 603828"/>
                <a:gd name="connsiteX49" fmla="*/ 334655 w 556338"/>
                <a:gd name="connsiteY49" fmla="*/ 223268 h 603828"/>
                <a:gd name="connsiteX50" fmla="*/ 283992 w 556338"/>
                <a:gd name="connsiteY50" fmla="*/ 223268 h 603828"/>
                <a:gd name="connsiteX51" fmla="*/ 263985 w 556338"/>
                <a:gd name="connsiteY51" fmla="*/ 203292 h 603828"/>
                <a:gd name="connsiteX52" fmla="*/ 263985 w 556338"/>
                <a:gd name="connsiteY52" fmla="*/ 152709 h 603828"/>
                <a:gd name="connsiteX53" fmla="*/ 283992 w 556338"/>
                <a:gd name="connsiteY53" fmla="*/ 132733 h 603828"/>
                <a:gd name="connsiteX54" fmla="*/ 441451 w 556338"/>
                <a:gd name="connsiteY54" fmla="*/ 116645 h 603828"/>
                <a:gd name="connsiteX55" fmla="*/ 523744 w 556338"/>
                <a:gd name="connsiteY55" fmla="*/ 116645 h 603828"/>
                <a:gd name="connsiteX56" fmla="*/ 556338 w 556338"/>
                <a:gd name="connsiteY56" fmla="*/ 148870 h 603828"/>
                <a:gd name="connsiteX57" fmla="*/ 556338 w 556338"/>
                <a:gd name="connsiteY57" fmla="*/ 231367 h 603828"/>
                <a:gd name="connsiteX58" fmla="*/ 523744 w 556338"/>
                <a:gd name="connsiteY58" fmla="*/ 263915 h 603828"/>
                <a:gd name="connsiteX59" fmla="*/ 441451 w 556338"/>
                <a:gd name="connsiteY59" fmla="*/ 263915 h 603828"/>
                <a:gd name="connsiteX60" fmla="*/ 408856 w 556338"/>
                <a:gd name="connsiteY60" fmla="*/ 231367 h 603828"/>
                <a:gd name="connsiteX61" fmla="*/ 408856 w 556338"/>
                <a:gd name="connsiteY61" fmla="*/ 148870 h 603828"/>
                <a:gd name="connsiteX62" fmla="*/ 441451 w 556338"/>
                <a:gd name="connsiteY62" fmla="*/ 116645 h 603828"/>
                <a:gd name="connsiteX63" fmla="*/ 74873 w 556338"/>
                <a:gd name="connsiteY63" fmla="*/ 36732 h 603828"/>
                <a:gd name="connsiteX64" fmla="*/ 74873 w 556338"/>
                <a:gd name="connsiteY64" fmla="*/ 539063 h 603828"/>
                <a:gd name="connsiteX65" fmla="*/ 214614 w 556338"/>
                <a:gd name="connsiteY65" fmla="*/ 366357 h 603828"/>
                <a:gd name="connsiteX66" fmla="*/ 214614 w 556338"/>
                <a:gd name="connsiteY66" fmla="*/ 106008 h 603828"/>
                <a:gd name="connsiteX67" fmla="*/ 394668 w 556338"/>
                <a:gd name="connsiteY67" fmla="*/ 35142 h 603828"/>
                <a:gd name="connsiteX68" fmla="*/ 423367 w 556338"/>
                <a:gd name="connsiteY68" fmla="*/ 35142 h 603828"/>
                <a:gd name="connsiteX69" fmla="*/ 434330 w 556338"/>
                <a:gd name="connsiteY69" fmla="*/ 46090 h 603828"/>
                <a:gd name="connsiteX70" fmla="*/ 434330 w 556338"/>
                <a:gd name="connsiteY70" fmla="*/ 74750 h 603828"/>
                <a:gd name="connsiteX71" fmla="*/ 423367 w 556338"/>
                <a:gd name="connsiteY71" fmla="*/ 86020 h 603828"/>
                <a:gd name="connsiteX72" fmla="*/ 394668 w 556338"/>
                <a:gd name="connsiteY72" fmla="*/ 86020 h 603828"/>
                <a:gd name="connsiteX73" fmla="*/ 383382 w 556338"/>
                <a:gd name="connsiteY73" fmla="*/ 74750 h 603828"/>
                <a:gd name="connsiteX74" fmla="*/ 383382 w 556338"/>
                <a:gd name="connsiteY74" fmla="*/ 46090 h 603828"/>
                <a:gd name="connsiteX75" fmla="*/ 394668 w 556338"/>
                <a:gd name="connsiteY75" fmla="*/ 35142 h 603828"/>
                <a:gd name="connsiteX76" fmla="*/ 0 w 556338"/>
                <a:gd name="connsiteY76" fmla="*/ 0 h 603828"/>
                <a:gd name="connsiteX77" fmla="*/ 51959 w 556338"/>
                <a:gd name="connsiteY77" fmla="*/ 0 h 603828"/>
                <a:gd name="connsiteX78" fmla="*/ 237528 w 556338"/>
                <a:gd name="connsiteY78" fmla="*/ 91831 h 603828"/>
                <a:gd name="connsiteX79" fmla="*/ 237528 w 556338"/>
                <a:gd name="connsiteY79" fmla="*/ 290637 h 603828"/>
                <a:gd name="connsiteX80" fmla="*/ 238819 w 556338"/>
                <a:gd name="connsiteY80" fmla="*/ 289992 h 603828"/>
                <a:gd name="connsiteX81" fmla="*/ 263024 w 556338"/>
                <a:gd name="connsiteY81" fmla="*/ 289992 h 603828"/>
                <a:gd name="connsiteX82" fmla="*/ 272383 w 556338"/>
                <a:gd name="connsiteY82" fmla="*/ 299336 h 603828"/>
                <a:gd name="connsiteX83" fmla="*/ 272383 w 556338"/>
                <a:gd name="connsiteY83" fmla="*/ 323502 h 603828"/>
                <a:gd name="connsiteX84" fmla="*/ 263024 w 556338"/>
                <a:gd name="connsiteY84" fmla="*/ 333169 h 603828"/>
                <a:gd name="connsiteX85" fmla="*/ 238819 w 556338"/>
                <a:gd name="connsiteY85" fmla="*/ 333169 h 603828"/>
                <a:gd name="connsiteX86" fmla="*/ 237528 w 556338"/>
                <a:gd name="connsiteY86" fmla="*/ 332524 h 603828"/>
                <a:gd name="connsiteX87" fmla="*/ 237528 w 556338"/>
                <a:gd name="connsiteY87" fmla="*/ 374734 h 603828"/>
                <a:gd name="connsiteX88" fmla="*/ 51959 w 556338"/>
                <a:gd name="connsiteY88" fmla="*/ 603828 h 603828"/>
                <a:gd name="connsiteX89" fmla="*/ 0 w 556338"/>
                <a:gd name="connsiteY89" fmla="*/ 603828 h 603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56338" h="603828">
                  <a:moveTo>
                    <a:pt x="411132" y="393402"/>
                  </a:moveTo>
                  <a:lnTo>
                    <a:pt x="435343" y="393402"/>
                  </a:lnTo>
                  <a:cubicBezTo>
                    <a:pt x="440508" y="393402"/>
                    <a:pt x="444704" y="397914"/>
                    <a:pt x="444704" y="403071"/>
                  </a:cubicBezTo>
                  <a:lnTo>
                    <a:pt x="444704" y="427242"/>
                  </a:lnTo>
                  <a:cubicBezTo>
                    <a:pt x="444704" y="432398"/>
                    <a:pt x="440508" y="436588"/>
                    <a:pt x="435343" y="436588"/>
                  </a:cubicBezTo>
                  <a:lnTo>
                    <a:pt x="411132" y="436588"/>
                  </a:lnTo>
                  <a:cubicBezTo>
                    <a:pt x="405966" y="436588"/>
                    <a:pt x="401447" y="432398"/>
                    <a:pt x="401447" y="427242"/>
                  </a:cubicBezTo>
                  <a:lnTo>
                    <a:pt x="401447" y="403071"/>
                  </a:lnTo>
                  <a:cubicBezTo>
                    <a:pt x="401447" y="397914"/>
                    <a:pt x="405966" y="393402"/>
                    <a:pt x="411132" y="393402"/>
                  </a:cubicBezTo>
                  <a:close/>
                  <a:moveTo>
                    <a:pt x="270732" y="393402"/>
                  </a:moveTo>
                  <a:lnTo>
                    <a:pt x="321734" y="393402"/>
                  </a:lnTo>
                  <a:cubicBezTo>
                    <a:pt x="332709" y="393402"/>
                    <a:pt x="341748" y="402430"/>
                    <a:pt x="341748" y="413393"/>
                  </a:cubicBezTo>
                  <a:lnTo>
                    <a:pt x="341748" y="464339"/>
                  </a:lnTo>
                  <a:cubicBezTo>
                    <a:pt x="341748" y="475302"/>
                    <a:pt x="332709" y="484008"/>
                    <a:pt x="321734" y="484008"/>
                  </a:cubicBezTo>
                  <a:lnTo>
                    <a:pt x="270732" y="484008"/>
                  </a:lnTo>
                  <a:cubicBezTo>
                    <a:pt x="259757" y="484008"/>
                    <a:pt x="250719" y="475302"/>
                    <a:pt x="250719" y="464339"/>
                  </a:cubicBezTo>
                  <a:lnTo>
                    <a:pt x="250719" y="413393"/>
                  </a:lnTo>
                  <a:cubicBezTo>
                    <a:pt x="250719" y="402430"/>
                    <a:pt x="259757" y="393402"/>
                    <a:pt x="270732" y="393402"/>
                  </a:cubicBezTo>
                  <a:close/>
                  <a:moveTo>
                    <a:pt x="468204" y="301949"/>
                  </a:moveTo>
                  <a:lnTo>
                    <a:pt x="496920" y="301949"/>
                  </a:lnTo>
                  <a:cubicBezTo>
                    <a:pt x="503050" y="301949"/>
                    <a:pt x="508212" y="307104"/>
                    <a:pt x="508212" y="313226"/>
                  </a:cubicBezTo>
                  <a:lnTo>
                    <a:pt x="508212" y="341902"/>
                  </a:lnTo>
                  <a:cubicBezTo>
                    <a:pt x="508212" y="348024"/>
                    <a:pt x="503050" y="353179"/>
                    <a:pt x="496920" y="353179"/>
                  </a:cubicBezTo>
                  <a:lnTo>
                    <a:pt x="468204" y="353179"/>
                  </a:lnTo>
                  <a:cubicBezTo>
                    <a:pt x="462074" y="353179"/>
                    <a:pt x="456911" y="348024"/>
                    <a:pt x="456911" y="341902"/>
                  </a:cubicBezTo>
                  <a:lnTo>
                    <a:pt x="456911" y="313226"/>
                  </a:lnTo>
                  <a:cubicBezTo>
                    <a:pt x="456911" y="307104"/>
                    <a:pt x="462074" y="301949"/>
                    <a:pt x="468204" y="301949"/>
                  </a:cubicBezTo>
                  <a:close/>
                  <a:moveTo>
                    <a:pt x="323967" y="263915"/>
                  </a:moveTo>
                  <a:lnTo>
                    <a:pt x="385286" y="263915"/>
                  </a:lnTo>
                  <a:cubicBezTo>
                    <a:pt x="398841" y="263915"/>
                    <a:pt x="409491" y="274545"/>
                    <a:pt x="409491" y="287751"/>
                  </a:cubicBezTo>
                  <a:lnTo>
                    <a:pt x="409491" y="349274"/>
                  </a:lnTo>
                  <a:cubicBezTo>
                    <a:pt x="409491" y="362480"/>
                    <a:pt x="398841" y="373432"/>
                    <a:pt x="385286" y="373432"/>
                  </a:cubicBezTo>
                  <a:lnTo>
                    <a:pt x="323967" y="373432"/>
                  </a:lnTo>
                  <a:cubicBezTo>
                    <a:pt x="310735" y="373432"/>
                    <a:pt x="299762" y="362480"/>
                    <a:pt x="299762" y="349274"/>
                  </a:cubicBezTo>
                  <a:lnTo>
                    <a:pt x="299762" y="287751"/>
                  </a:lnTo>
                  <a:cubicBezTo>
                    <a:pt x="299762" y="274545"/>
                    <a:pt x="310735" y="263915"/>
                    <a:pt x="323967" y="263915"/>
                  </a:cubicBezTo>
                  <a:close/>
                  <a:moveTo>
                    <a:pt x="153958" y="197230"/>
                  </a:moveTo>
                  <a:lnTo>
                    <a:pt x="195905" y="197230"/>
                  </a:lnTo>
                  <a:cubicBezTo>
                    <a:pt x="205262" y="197230"/>
                    <a:pt x="212684" y="204642"/>
                    <a:pt x="212684" y="213664"/>
                  </a:cubicBezTo>
                  <a:lnTo>
                    <a:pt x="212684" y="255878"/>
                  </a:lnTo>
                  <a:cubicBezTo>
                    <a:pt x="212684" y="264900"/>
                    <a:pt x="205262" y="272312"/>
                    <a:pt x="195905" y="272312"/>
                  </a:cubicBezTo>
                  <a:lnTo>
                    <a:pt x="153958" y="272312"/>
                  </a:lnTo>
                  <a:cubicBezTo>
                    <a:pt x="144923" y="272312"/>
                    <a:pt x="137179" y="264900"/>
                    <a:pt x="137179" y="255878"/>
                  </a:cubicBezTo>
                  <a:lnTo>
                    <a:pt x="137179" y="213664"/>
                  </a:lnTo>
                  <a:cubicBezTo>
                    <a:pt x="137179" y="204642"/>
                    <a:pt x="144923" y="197230"/>
                    <a:pt x="153958" y="197230"/>
                  </a:cubicBezTo>
                  <a:close/>
                  <a:moveTo>
                    <a:pt x="283992" y="132733"/>
                  </a:moveTo>
                  <a:lnTo>
                    <a:pt x="334655" y="132733"/>
                  </a:lnTo>
                  <a:cubicBezTo>
                    <a:pt x="345626" y="132733"/>
                    <a:pt x="354662" y="141754"/>
                    <a:pt x="354662" y="152709"/>
                  </a:cubicBezTo>
                  <a:lnTo>
                    <a:pt x="354662" y="203292"/>
                  </a:lnTo>
                  <a:cubicBezTo>
                    <a:pt x="354662" y="214247"/>
                    <a:pt x="345626" y="223268"/>
                    <a:pt x="334655" y="223268"/>
                  </a:cubicBezTo>
                  <a:lnTo>
                    <a:pt x="283992" y="223268"/>
                  </a:lnTo>
                  <a:cubicBezTo>
                    <a:pt x="273020" y="223268"/>
                    <a:pt x="263985" y="214247"/>
                    <a:pt x="263985" y="203292"/>
                  </a:cubicBezTo>
                  <a:lnTo>
                    <a:pt x="263985" y="152709"/>
                  </a:lnTo>
                  <a:cubicBezTo>
                    <a:pt x="263985" y="141754"/>
                    <a:pt x="273020" y="132733"/>
                    <a:pt x="283992" y="132733"/>
                  </a:cubicBezTo>
                  <a:close/>
                  <a:moveTo>
                    <a:pt x="441451" y="116645"/>
                  </a:moveTo>
                  <a:lnTo>
                    <a:pt x="523744" y="116645"/>
                  </a:lnTo>
                  <a:cubicBezTo>
                    <a:pt x="541816" y="116645"/>
                    <a:pt x="556338" y="131146"/>
                    <a:pt x="556338" y="148870"/>
                  </a:cubicBezTo>
                  <a:lnTo>
                    <a:pt x="556338" y="231367"/>
                  </a:lnTo>
                  <a:cubicBezTo>
                    <a:pt x="556338" y="249091"/>
                    <a:pt x="541816" y="263915"/>
                    <a:pt x="523744" y="263915"/>
                  </a:cubicBezTo>
                  <a:lnTo>
                    <a:pt x="441451" y="263915"/>
                  </a:lnTo>
                  <a:cubicBezTo>
                    <a:pt x="423379" y="263915"/>
                    <a:pt x="408856" y="249091"/>
                    <a:pt x="408856" y="231367"/>
                  </a:cubicBezTo>
                  <a:lnTo>
                    <a:pt x="408856" y="148870"/>
                  </a:lnTo>
                  <a:cubicBezTo>
                    <a:pt x="408856" y="131146"/>
                    <a:pt x="423379" y="116645"/>
                    <a:pt x="441451" y="116645"/>
                  </a:cubicBezTo>
                  <a:close/>
                  <a:moveTo>
                    <a:pt x="74873" y="36732"/>
                  </a:moveTo>
                  <a:lnTo>
                    <a:pt x="74873" y="539063"/>
                  </a:lnTo>
                  <a:lnTo>
                    <a:pt x="214614" y="366357"/>
                  </a:lnTo>
                  <a:lnTo>
                    <a:pt x="214614" y="106008"/>
                  </a:lnTo>
                  <a:close/>
                  <a:moveTo>
                    <a:pt x="394668" y="35142"/>
                  </a:moveTo>
                  <a:lnTo>
                    <a:pt x="423367" y="35142"/>
                  </a:lnTo>
                  <a:cubicBezTo>
                    <a:pt x="429493" y="35142"/>
                    <a:pt x="434330" y="39972"/>
                    <a:pt x="434330" y="46090"/>
                  </a:cubicBezTo>
                  <a:lnTo>
                    <a:pt x="434330" y="74750"/>
                  </a:lnTo>
                  <a:cubicBezTo>
                    <a:pt x="434330" y="80868"/>
                    <a:pt x="429493" y="86020"/>
                    <a:pt x="423367" y="86020"/>
                  </a:cubicBezTo>
                  <a:lnTo>
                    <a:pt x="394668" y="86020"/>
                  </a:lnTo>
                  <a:cubicBezTo>
                    <a:pt x="388541" y="86020"/>
                    <a:pt x="383382" y="80868"/>
                    <a:pt x="383382" y="74750"/>
                  </a:cubicBezTo>
                  <a:lnTo>
                    <a:pt x="383382" y="46090"/>
                  </a:lnTo>
                  <a:cubicBezTo>
                    <a:pt x="383382" y="39972"/>
                    <a:pt x="388541" y="35142"/>
                    <a:pt x="394668" y="35142"/>
                  </a:cubicBezTo>
                  <a:close/>
                  <a:moveTo>
                    <a:pt x="0" y="0"/>
                  </a:moveTo>
                  <a:lnTo>
                    <a:pt x="51959" y="0"/>
                  </a:lnTo>
                  <a:lnTo>
                    <a:pt x="237528" y="91831"/>
                  </a:lnTo>
                  <a:lnTo>
                    <a:pt x="237528" y="290637"/>
                  </a:lnTo>
                  <a:cubicBezTo>
                    <a:pt x="238174" y="290314"/>
                    <a:pt x="238496" y="289992"/>
                    <a:pt x="238819" y="289992"/>
                  </a:cubicBezTo>
                  <a:lnTo>
                    <a:pt x="263024" y="289992"/>
                  </a:lnTo>
                  <a:cubicBezTo>
                    <a:pt x="268187" y="289992"/>
                    <a:pt x="272383" y="294181"/>
                    <a:pt x="272383" y="299336"/>
                  </a:cubicBezTo>
                  <a:lnTo>
                    <a:pt x="272383" y="323502"/>
                  </a:lnTo>
                  <a:cubicBezTo>
                    <a:pt x="272383" y="328658"/>
                    <a:pt x="268187" y="333169"/>
                    <a:pt x="263024" y="333169"/>
                  </a:cubicBezTo>
                  <a:lnTo>
                    <a:pt x="238819" y="333169"/>
                  </a:lnTo>
                  <a:cubicBezTo>
                    <a:pt x="238496" y="333169"/>
                    <a:pt x="238174" y="332524"/>
                    <a:pt x="237528" y="332524"/>
                  </a:cubicBezTo>
                  <a:lnTo>
                    <a:pt x="237528" y="374734"/>
                  </a:lnTo>
                  <a:lnTo>
                    <a:pt x="51959" y="603828"/>
                  </a:lnTo>
                  <a:lnTo>
                    <a:pt x="0" y="6038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>
                <a:latin typeface="Times New Roman Regular" panose="02020603050405020304" charset="0"/>
                <a:cs typeface="Times New Roman Regular" panose="02020603050405020304" charset="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C2C878A-A3CD-153F-2356-A0B5F4500698}"/>
                </a:ext>
              </a:extLst>
            </p:cNvPr>
            <p:cNvSpPr/>
            <p:nvPr/>
          </p:nvSpPr>
          <p:spPr>
            <a:xfrm>
              <a:off x="2680566" y="1158131"/>
              <a:ext cx="1212375" cy="304800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glow rad="63500">
                <a:schemeClr val="accent4">
                  <a:satMod val="175000"/>
                  <a:alpha val="40000"/>
                </a:schemeClr>
              </a:glow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zh-CN" altLang="en-US" sz="900" b="1" dirty="0"/>
                <a:t>降噪功能 关闭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692F0B4-12A1-F2ED-C1E7-423AB03FC831}"/>
                </a:ext>
              </a:extLst>
            </p:cNvPr>
            <p:cNvSpPr/>
            <p:nvPr/>
          </p:nvSpPr>
          <p:spPr>
            <a:xfrm>
              <a:off x="2680565" y="1607805"/>
              <a:ext cx="1212375" cy="30284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>
              <a:glow rad="63500">
                <a:schemeClr val="accent4">
                  <a:satMod val="175000"/>
                  <a:alpha val="40000"/>
                </a:schemeClr>
              </a:glow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zh-CN" altLang="en-US" sz="900" b="1" dirty="0"/>
                <a:t>降噪功能</a:t>
              </a:r>
              <a:r>
                <a:rPr lang="en-US" altLang="zh-CN" sz="900" b="1" dirty="0"/>
                <a:t> </a:t>
              </a:r>
              <a:r>
                <a:rPr lang="zh-CN" altLang="en-US" sz="900" b="1" dirty="0"/>
                <a:t>打开</a:t>
              </a:r>
            </a:p>
          </p:txBody>
        </p:sp>
      </p:grpSp>
      <p:pic>
        <p:nvPicPr>
          <p:cNvPr id="19" name="降噪前3">
            <a:hlinkClick r:id="" action="ppaction://media"/>
            <a:extLst>
              <a:ext uri="{FF2B5EF4-FFF2-40B4-BE49-F238E27FC236}">
                <a16:creationId xmlns:a16="http://schemas.microsoft.com/office/drawing/2014/main" id="{644867A3-0EA7-A276-75F6-573EDDC471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257422" y="1078471"/>
            <a:ext cx="303848" cy="303848"/>
          </a:xfrm>
          <a:prstGeom prst="rect">
            <a:avLst/>
          </a:prstGeom>
        </p:spPr>
      </p:pic>
      <p:pic>
        <p:nvPicPr>
          <p:cNvPr id="20" name="降噪后3">
            <a:hlinkClick r:id="" action="ppaction://media"/>
            <a:extLst>
              <a:ext uri="{FF2B5EF4-FFF2-40B4-BE49-F238E27FC236}">
                <a16:creationId xmlns:a16="http://schemas.microsoft.com/office/drawing/2014/main" id="{22729D91-4027-B147-BE76-D907FBA794E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251707" y="1562118"/>
            <a:ext cx="315278" cy="31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20700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16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11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E1313C21-A4BF-55E6-6B5F-AB51B869E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653" y="2783839"/>
            <a:ext cx="2849554" cy="2362507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4791730D-8682-F946-C434-7C303320CBDC}"/>
              </a:ext>
            </a:extLst>
          </p:cNvPr>
          <p:cNvSpPr txBox="1"/>
          <p:nvPr/>
        </p:nvSpPr>
        <p:spPr>
          <a:xfrm>
            <a:off x="536366" y="290110"/>
            <a:ext cx="7769224" cy="53882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九音科技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32Bit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高性能音频信号处理器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AC12EBF-C04B-DEAA-5CBE-930D06CDE680}"/>
              </a:ext>
            </a:extLst>
          </p:cNvPr>
          <p:cNvSpPr/>
          <p:nvPr/>
        </p:nvSpPr>
        <p:spPr>
          <a:xfrm>
            <a:off x="8793" y="4740814"/>
            <a:ext cx="1182812" cy="388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9" name="ïṣlidè">
            <a:extLst>
              <a:ext uri="{FF2B5EF4-FFF2-40B4-BE49-F238E27FC236}">
                <a16:creationId xmlns:a16="http://schemas.microsoft.com/office/drawing/2014/main" id="{53582940-5633-0937-A7C4-41FC58509D3B}"/>
              </a:ext>
            </a:extLst>
          </p:cNvPr>
          <p:cNvSpPr/>
          <p:nvPr/>
        </p:nvSpPr>
        <p:spPr bwMode="auto">
          <a:xfrm>
            <a:off x="536366" y="1076085"/>
            <a:ext cx="4035634" cy="839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zh-CN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SNC8x</a:t>
            </a:r>
            <a:r>
              <a:rPr lang="zh-CN" altLang="en-US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系列音频信号处理器，集成</a:t>
            </a:r>
            <a:r>
              <a:rPr lang="en-US" altLang="zh-CN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算法和高质量编解码器、高性能</a:t>
            </a:r>
            <a:r>
              <a:rPr lang="en-US" altLang="zh-CN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DSP</a:t>
            </a:r>
            <a:r>
              <a:rPr lang="zh-CN" altLang="en-US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、高速</a:t>
            </a:r>
            <a:r>
              <a:rPr lang="en-US" altLang="zh-CN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USB</a:t>
            </a:r>
            <a:r>
              <a:rPr lang="zh-CN" altLang="en-US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与电源管理单元。</a:t>
            </a:r>
            <a:endParaRPr lang="en-US" altLang="zh-CN" sz="1050" dirty="0">
              <a:solidFill>
                <a:srgbClr val="2A2B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单芯片高集成度，大幅降低了产品的</a:t>
            </a:r>
            <a:r>
              <a:rPr lang="en-US" altLang="zh-CN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r>
              <a:rPr lang="zh-CN" altLang="en-US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成本和开发周期。</a:t>
            </a:r>
            <a:endParaRPr lang="en-US" altLang="zh-CN" sz="1050" dirty="0">
              <a:solidFill>
                <a:srgbClr val="2A2B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zh-CN" altLang="en-US" sz="105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丰富的开发者生态</a:t>
            </a:r>
            <a:endParaRPr lang="en-US" altLang="zh-CN" sz="1050" dirty="0">
              <a:solidFill>
                <a:srgbClr val="2A2B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ïṣlidè">
            <a:extLst>
              <a:ext uri="{FF2B5EF4-FFF2-40B4-BE49-F238E27FC236}">
                <a16:creationId xmlns:a16="http://schemas.microsoft.com/office/drawing/2014/main" id="{5FE7C1C2-3A0A-7CFA-BA50-CA2FCC79EFC1}"/>
              </a:ext>
            </a:extLst>
          </p:cNvPr>
          <p:cNvSpPr/>
          <p:nvPr/>
        </p:nvSpPr>
        <p:spPr bwMode="auto">
          <a:xfrm>
            <a:off x="4853662" y="1278931"/>
            <a:ext cx="3851455" cy="3092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6000" rIns="67500" bIns="35100" anchor="t" anchorCtr="0">
            <a:normAutofit fontScale="92500" lnSpcReduction="10000"/>
          </a:bodyPr>
          <a:lstStyle/>
          <a:p>
            <a:pPr defTabSz="913765" eaLnBrk="1" hangingPunct="1">
              <a:lnSpc>
                <a:spcPct val="150000"/>
              </a:lnSpc>
            </a:pPr>
            <a:r>
              <a:rPr lang="zh-CN" altLang="en-US" sz="1700" b="1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关键技术指标</a:t>
            </a:r>
            <a:endParaRPr lang="en-US" altLang="zh-CN" sz="1700" b="1" dirty="0">
              <a:solidFill>
                <a:srgbClr val="2A2B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Cadence </a:t>
            </a:r>
            <a:r>
              <a:rPr lang="en-US" altLang="zh-CN" sz="1100" dirty="0" err="1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Tensilica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32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HiFi3 DSP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核心 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@200MHz</a:t>
            </a: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32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位浮点计算单元、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硬件加速</a:t>
            </a:r>
            <a:endParaRPr lang="en-US" altLang="zh-CN" sz="1100" dirty="0">
              <a:solidFill>
                <a:srgbClr val="2A2B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内建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AGC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DRC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、混音器、风噪抑制</a:t>
            </a:r>
            <a:endParaRPr lang="en-US" altLang="zh-CN" sz="1100" dirty="0">
              <a:solidFill>
                <a:srgbClr val="2A2B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内建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LDO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DC-DC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电源管理单元</a:t>
            </a:r>
            <a:endParaRPr lang="en-US" altLang="zh-CN" sz="1100" dirty="0">
              <a:solidFill>
                <a:srgbClr val="2A2B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位高精度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ADC, SNR&gt;=106dB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，采样率高达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192kHz</a:t>
            </a: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位高精度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DAC, SNR&gt;=110dB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，采样率高达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192kHz</a:t>
            </a: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USB2.0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高速控制器与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PHY, 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完整支持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UAC 1.0/2.0</a:t>
            </a: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路全双工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I²S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输出，采样率高达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192kHz</a:t>
            </a: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路模拟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/10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路数字麦克风</a:t>
            </a:r>
            <a:endParaRPr lang="en-US" altLang="zh-CN" sz="1100" dirty="0">
              <a:solidFill>
                <a:srgbClr val="2A2B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路全双工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UART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JTAG</a:t>
            </a: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位 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SAR ADC</a:t>
            </a:r>
          </a:p>
          <a:p>
            <a:pPr marL="171450" indent="-171450" defTabSz="913765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11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I²C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3FDB74-E616-5B58-38B3-F310B3752191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96" y="2127932"/>
            <a:ext cx="3253974" cy="2587548"/>
          </a:xfrm>
          <a:prstGeom prst="rect">
            <a:avLst/>
          </a:prstGeom>
          <a:noFill/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89BF84E-7050-72C5-BE8C-75264A8F19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039" y="101600"/>
            <a:ext cx="812842" cy="812842"/>
          </a:xfrm>
          <a:prstGeom prst="rect">
            <a:avLst/>
          </a:prstGeom>
        </p:spPr>
      </p:pic>
      <p:sp>
        <p:nvSpPr>
          <p:cNvPr id="21" name="日期占位符 1">
            <a:extLst>
              <a:ext uri="{FF2B5EF4-FFF2-40B4-BE49-F238E27FC236}">
                <a16:creationId xmlns:a16="http://schemas.microsoft.com/office/drawing/2014/main" id="{F18FBBE4-0B48-474F-062A-B344CBFA12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</p:spPr>
        <p:txBody>
          <a:bodyPr/>
          <a:lstStyle/>
          <a:p>
            <a:pPr>
              <a:defRPr/>
            </a:pPr>
            <a:r>
              <a:rPr lang="en-US" altLang="zh-CN" dirty="0"/>
              <a:t>2023-2-20</a:t>
            </a:r>
            <a:endParaRPr lang="zh-CN" altLang="en-US" dirty="0"/>
          </a:p>
        </p:txBody>
      </p:sp>
      <p:sp>
        <p:nvSpPr>
          <p:cNvPr id="22" name="页脚占位符 2">
            <a:extLst>
              <a:ext uri="{FF2B5EF4-FFF2-40B4-BE49-F238E27FC236}">
                <a16:creationId xmlns:a16="http://schemas.microsoft.com/office/drawing/2014/main" id="{86E68445-5EAA-3B51-0DCD-A4F62A51C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</p:spPr>
        <p:txBody>
          <a:bodyPr/>
          <a:lstStyle/>
          <a:p>
            <a:pPr>
              <a:defRPr/>
            </a:pPr>
            <a:r>
              <a:rPr lang="zh-CN" altLang="en-US"/>
              <a:t>深圳市九音科技有限公司</a:t>
            </a:r>
          </a:p>
        </p:txBody>
      </p:sp>
    </p:spTree>
    <p:extLst>
      <p:ext uri="{BB962C8B-B14F-4D97-AF65-F5344CB8AC3E}">
        <p14:creationId xmlns:p14="http://schemas.microsoft.com/office/powerpoint/2010/main" val="165392303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58C0A51-F203-8096-3AD7-4BD129C00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2023-2-20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15FBC01-AC05-A706-1726-A4D7767CE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深圳市九音科技有限公司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63D3B5-4D7C-A9B1-92B6-6C61B3928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3</a:t>
            </a:fld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F029F09-8DA7-0079-57BB-35BEE749738A}"/>
              </a:ext>
            </a:extLst>
          </p:cNvPr>
          <p:cNvSpPr txBox="1"/>
          <p:nvPr/>
        </p:nvSpPr>
        <p:spPr>
          <a:xfrm>
            <a:off x="540161" y="2073768"/>
            <a:ext cx="4031839" cy="7598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4000" b="1" dirty="0">
                <a:sym typeface="Helvetica Neue"/>
              </a:rPr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2808560970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>
            <a:extLst>
              <a:ext uri="{FF2B5EF4-FFF2-40B4-BE49-F238E27FC236}">
                <a16:creationId xmlns:a16="http://schemas.microsoft.com/office/drawing/2014/main" id="{2FBAF550-A80F-1606-F50B-AD0D40B4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94341" y="4767263"/>
            <a:ext cx="2057400" cy="273844"/>
          </a:xfrm>
        </p:spPr>
        <p:txBody>
          <a:bodyPr/>
          <a:lstStyle/>
          <a:p>
            <a:fld id="{0D031EE0-C5E4-41AC-AF7C-BA8AF86370B8}" type="slidenum">
              <a:rPr lang="en-US" smtClean="0">
                <a:latin typeface="Times New Roman Regular" panose="02020603050405020304" charset="0"/>
                <a:cs typeface="Times New Roman Regular" panose="02020603050405020304" charset="0"/>
              </a:rPr>
              <a:t>4</a:t>
            </a:fld>
            <a:endParaRPr lang="en-US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791730D-8682-F946-C434-7C303320CBDC}"/>
              </a:ext>
            </a:extLst>
          </p:cNvPr>
          <p:cNvSpPr txBox="1"/>
          <p:nvPr/>
        </p:nvSpPr>
        <p:spPr>
          <a:xfrm>
            <a:off x="560620" y="318283"/>
            <a:ext cx="7769224" cy="53882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封装信息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AC12EBF-C04B-DEAA-5CBE-930D06CDE680}"/>
              </a:ext>
            </a:extLst>
          </p:cNvPr>
          <p:cNvSpPr/>
          <p:nvPr/>
        </p:nvSpPr>
        <p:spPr>
          <a:xfrm>
            <a:off x="8793" y="4740814"/>
            <a:ext cx="1182812" cy="388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>
              <a:latin typeface="Times New Roman Regular" panose="02020603050405020304" charset="0"/>
              <a:cs typeface="Times New Roman Regular" panose="02020603050405020304" charset="0"/>
            </a:endParaRPr>
          </a:p>
        </p:txBody>
      </p:sp>
      <p:sp>
        <p:nvSpPr>
          <p:cNvPr id="6" name="ïṣlidè">
            <a:extLst>
              <a:ext uri="{FF2B5EF4-FFF2-40B4-BE49-F238E27FC236}">
                <a16:creationId xmlns:a16="http://schemas.microsoft.com/office/drawing/2014/main" id="{5FE7C1C2-3A0A-7CFA-BA50-CA2FCC79EFC1}"/>
              </a:ext>
            </a:extLst>
          </p:cNvPr>
          <p:cNvSpPr/>
          <p:nvPr/>
        </p:nvSpPr>
        <p:spPr bwMode="auto">
          <a:xfrm>
            <a:off x="4052305" y="1001769"/>
            <a:ext cx="4707724" cy="3726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500" tIns="35100" rIns="67500" bIns="35100" anchor="t" anchorCtr="0">
            <a:no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r>
              <a:rPr lang="zh-CN" altLang="en-US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endParaRPr lang="en-US" altLang="zh-CN" sz="1200" b="1" i="0" u="none" strike="noStrike" baseline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/>
            <a:r>
              <a:rPr lang="zh-CN" altLang="en-US" sz="10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内建</a:t>
            </a:r>
            <a:r>
              <a:rPr lang="en-US" altLang="zh-CN" sz="10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LDO</a:t>
            </a:r>
            <a:r>
              <a:rPr lang="zh-CN" altLang="en-US" sz="10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10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DC-DC</a:t>
            </a:r>
            <a:r>
              <a:rPr lang="zh-CN" altLang="en-US" sz="1000" dirty="0">
                <a:solidFill>
                  <a:srgbClr val="2A2B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电源管理单元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，单电源供电，有效减少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Bom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成本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lvl="1" indent="0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支持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24M/26M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两种晶振规格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lvl="1" indent="0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高性能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32bit HiFi3 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内核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r>
              <a:rPr lang="en-US" altLang="zh-CN" sz="1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Codec </a:t>
            </a:r>
            <a:endParaRPr lang="en-US" altLang="zh-CN" sz="1200" b="1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marL="457188" lvl="1" indent="0" algn="just">
              <a:lnSpc>
                <a:spcPts val="16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立体声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24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位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ADC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和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DAC</a:t>
            </a:r>
          </a:p>
          <a:p>
            <a:pPr marL="457188" lvl="1" indent="0" algn="just">
              <a:lnSpc>
                <a:spcPts val="16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支持采样率：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8k, 16k, 32k, 48k, 96k, 192k</a:t>
            </a:r>
            <a:endParaRPr lang="zh-CN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marL="457188" lvl="1" indent="0" algn="just">
              <a:lnSpc>
                <a:spcPts val="16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多达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10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个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DMIC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输入 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marL="457188" lvl="1" indent="0" algn="just">
              <a:lnSpc>
                <a:spcPts val="16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支持本地音频运算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: AGC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、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DRC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、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Mixer</a:t>
            </a:r>
          </a:p>
          <a:p>
            <a:pPr marL="457188" lvl="1" indent="0" algn="just">
              <a:lnSpc>
                <a:spcPts val="16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独立声道增益控制：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marL="914377" lvl="2" indent="0" algn="just">
              <a:lnSpc>
                <a:spcPts val="16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模拟增益（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12dB~-19dB, 1dB Step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）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pPr marL="914377" lvl="2" indent="0" algn="just">
              <a:lnSpc>
                <a:spcPts val="16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数字增益（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64dB~-64dB, 1dB Step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）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  <a:p>
            <a:r>
              <a:rPr lang="en-US" altLang="zh-CN" sz="1200" b="1" i="0" u="none" strike="noStrike" baseline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USB</a:t>
            </a:r>
          </a:p>
          <a:p>
            <a:pPr lvl="1" indent="0"/>
            <a:r>
              <a:rPr lang="zh-CN" altLang="en-US" sz="1000" u="none" strike="noStrike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支持多通道输入输出</a:t>
            </a:r>
            <a:endParaRPr lang="en-US" altLang="zh-CN" sz="1000" b="0" i="0" u="none" strike="noStrike" baseline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/>
            <a:r>
              <a:rPr lang="zh-CN" altLang="en-US" sz="1000" b="0" i="0" u="none" strike="noStrike" baseline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支持采样率：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44.1kHz</a:t>
            </a:r>
            <a:r>
              <a:rPr lang="zh-CN" altLang="en-US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48kHz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88.2kHz</a:t>
            </a:r>
            <a:r>
              <a:rPr lang="zh-CN" altLang="en-US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96kHz</a:t>
            </a:r>
            <a:r>
              <a:rPr lang="zh-CN" altLang="en-US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		               176.4kHz</a:t>
            </a:r>
            <a:r>
              <a:rPr lang="zh-CN" altLang="en-US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192kHz</a:t>
            </a:r>
          </a:p>
          <a:p>
            <a:pPr lvl="1" indent="0"/>
            <a:r>
              <a:rPr lang="zh-CN" altLang="en-US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精度：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PCM 16 bit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PCM 24 bit</a:t>
            </a:r>
          </a:p>
          <a:p>
            <a:pPr lvl="1" indent="0"/>
            <a:r>
              <a:rPr lang="zh-CN" altLang="en-US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协议：</a:t>
            </a:r>
            <a:r>
              <a:rPr lang="en-US" altLang="zh-CN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UAC1.0</a:t>
            </a:r>
            <a:r>
              <a:rPr lang="zh-CN" altLang="en-US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UAC2.0</a:t>
            </a:r>
            <a:r>
              <a:rPr lang="zh-CN" altLang="en-US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HID</a:t>
            </a:r>
            <a:r>
              <a:rPr lang="zh-CN" altLang="en-US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DFU</a:t>
            </a:r>
            <a:r>
              <a:rPr lang="zh-CN" altLang="en-US" sz="1000" b="0" i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协议</a:t>
            </a:r>
            <a:endParaRPr lang="en-US" altLang="zh-CN" sz="1000" b="0" i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indent="0"/>
            <a:r>
              <a:rPr lang="zh-CN" altLang="en-US" sz="1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兼容系统：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Windows、MacOS、PadOS</a:t>
            </a:r>
            <a:r>
              <a:rPr lang="zh-CN" altLang="en-US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000" u="none" strike="noStrike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Ubuntu、Android</a:t>
            </a:r>
          </a:p>
          <a:p>
            <a:pPr lvl="1" indent="0"/>
            <a:r>
              <a:rPr lang="zh-CN" altLang="en-US" sz="1000" b="0" i="0" baseline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客户自定义：</a:t>
            </a:r>
            <a:r>
              <a:rPr lang="en-US" altLang="zh-CN" sz="1000" b="0" i="0" baseline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PID/VID/</a:t>
            </a:r>
            <a:r>
              <a:rPr lang="zh-CN" altLang="en-US" sz="1000" b="0" i="0" baseline="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厂商信息</a:t>
            </a:r>
            <a:endParaRPr lang="en-US" altLang="zh-CN" sz="1000" b="0" i="0" baseline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000" b="0" i="0" u="none" strike="noStrike" baseline="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22F0451-9E84-500F-4EB4-3174858FB245}"/>
              </a:ext>
            </a:extLst>
          </p:cNvPr>
          <p:cNvSpPr txBox="1"/>
          <p:nvPr/>
        </p:nvSpPr>
        <p:spPr>
          <a:xfrm>
            <a:off x="256559" y="1015224"/>
            <a:ext cx="4031839" cy="5751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SNC86xx: BGA80</a:t>
            </a:r>
          </a:p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1100" dirty="0"/>
              <a:t>E: 6.2mm; </a:t>
            </a:r>
            <a:r>
              <a:rPr lang="en-US" altLang="zh-CN" sz="1100" dirty="0">
                <a:sym typeface="Helvetica Neue"/>
              </a:rPr>
              <a:t>D: 4.5mm; </a:t>
            </a:r>
            <a:r>
              <a:rPr lang="en-US" altLang="zh-CN" sz="1100" dirty="0"/>
              <a:t>e: 0.4mm; e1:</a:t>
            </a:r>
            <a:r>
              <a:rPr lang="zh-CN" altLang="en-US" sz="1100" dirty="0"/>
              <a:t> </a:t>
            </a:r>
            <a:r>
              <a:rPr lang="en-US" altLang="zh-CN" sz="1100" dirty="0"/>
              <a:t>0.5mm </a:t>
            </a:r>
            <a:endParaRPr lang="en-US" altLang="zh-CN" sz="1100" dirty="0">
              <a:sym typeface="Helvetica Neue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67FBB63-90FF-6853-E05F-01F4DBCC4AB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2817932"/>
            <a:ext cx="3240415" cy="1648917"/>
          </a:xfrm>
          <a:prstGeom prst="rect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EFB3AB3-A246-08CC-675A-DBAFF6EC4D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039" y="101600"/>
            <a:ext cx="812842" cy="81284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6EE958B-5AFD-12D6-7895-E58F7428C8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820" y="1566727"/>
            <a:ext cx="3499302" cy="1224756"/>
          </a:xfrm>
          <a:prstGeom prst="rect">
            <a:avLst/>
          </a:prstGeom>
        </p:spPr>
      </p:pic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7476AFCD-6AC2-3829-CF8D-3DA9C27E40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</p:spPr>
        <p:txBody>
          <a:bodyPr/>
          <a:lstStyle/>
          <a:p>
            <a:pPr>
              <a:defRPr/>
            </a:pPr>
            <a:r>
              <a:rPr lang="en-US" altLang="zh-CN" dirty="0"/>
              <a:t>2023-2-20</a:t>
            </a:r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8FDA7802-7E74-4192-6E66-70FD95C61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</p:spPr>
        <p:txBody>
          <a:bodyPr/>
          <a:lstStyle/>
          <a:p>
            <a:pPr>
              <a:defRPr/>
            </a:pPr>
            <a:r>
              <a:rPr lang="zh-CN" altLang="en-US"/>
              <a:t>深圳市九音科技有限公司</a:t>
            </a:r>
          </a:p>
        </p:txBody>
      </p:sp>
      <p:sp>
        <p:nvSpPr>
          <p:cNvPr id="13" name="灯片编号占位符 3">
            <a:extLst>
              <a:ext uri="{FF2B5EF4-FFF2-40B4-BE49-F238E27FC236}">
                <a16:creationId xmlns:a16="http://schemas.microsoft.com/office/drawing/2014/main" id="{2BB5DC86-9F59-DC47-CF65-180DD6C55A62}"/>
              </a:ext>
            </a:extLst>
          </p:cNvPr>
          <p:cNvSpPr txBox="1">
            <a:spLocks/>
          </p:cNvSpPr>
          <p:nvPr/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algn="r" defTabSz="685754" rtl="0" eaLnBrk="1" fontAlgn="auto" hangingPunct="1">
              <a:spcBef>
                <a:spcPts val="0"/>
              </a:spcBef>
              <a:spcAft>
                <a:spcPts val="0"/>
              </a:spcAft>
              <a:defRPr sz="900" kern="1200">
                <a:solidFill>
                  <a:schemeClr val="tx1">
                    <a:tint val="75000"/>
                  </a:schemeClr>
                </a:solidFill>
                <a:latin typeface="华文细黑" panose="02010600040101010101" pitchFamily="2" charset="-122"/>
                <a:ea typeface="+mn-ea"/>
                <a:cs typeface="+mn-cs"/>
              </a:defRPr>
            </a:lvl1pPr>
            <a:lvl2pPr marL="341313" indent="115888" algn="l" defTabSz="684213" rtl="0" eaLnBrk="0" fontAlgn="base" hangingPunct="0">
              <a:spcBef>
                <a:spcPct val="0"/>
              </a:spcBef>
              <a:spcAft>
                <a:spcPct val="0"/>
              </a:spcAft>
              <a:defRPr sz="1300" kern="12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2pPr>
            <a:lvl3pPr marL="684213" indent="230188" algn="l" defTabSz="684213" rtl="0" eaLnBrk="0" fontAlgn="base" hangingPunct="0">
              <a:spcBef>
                <a:spcPct val="0"/>
              </a:spcBef>
              <a:spcAft>
                <a:spcPct val="0"/>
              </a:spcAft>
              <a:defRPr sz="1300" kern="12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3pPr>
            <a:lvl4pPr marL="1027113" indent="344488" algn="l" defTabSz="684213" rtl="0" eaLnBrk="0" fontAlgn="base" hangingPunct="0">
              <a:spcBef>
                <a:spcPct val="0"/>
              </a:spcBef>
              <a:spcAft>
                <a:spcPct val="0"/>
              </a:spcAft>
              <a:defRPr sz="1300" kern="12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4pPr>
            <a:lvl5pPr marL="1370013" indent="458788" algn="l" defTabSz="684213" rtl="0" eaLnBrk="0" fontAlgn="base" hangingPunct="0">
              <a:spcBef>
                <a:spcPct val="0"/>
              </a:spcBef>
              <a:spcAft>
                <a:spcPct val="0"/>
              </a:spcAft>
              <a:defRPr sz="1300" kern="12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300" kern="12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300" kern="12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300" kern="12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300" kern="12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+mn-cs"/>
              </a:defRPr>
            </a:lvl9pPr>
          </a:lstStyle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7292190"/>
      </p:ext>
    </p:extLst>
  </p:cSld>
  <p:clrMapOvr>
    <a:masterClrMapping/>
  </p:clrMapOvr>
  <p:transition spd="slow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MH_CONTENTSID" val="423"/>
  <p:tag name="MH_SECTIONID" val="424,425,426,427,"/>
</p:tagLst>
</file>

<file path=ppt/theme/theme1.xml><?xml version="1.0" encoding="utf-8"?>
<a:theme xmlns:a="http://schemas.openxmlformats.org/drawingml/2006/main" name="Office 主题">
  <a:themeElements>
    <a:clrScheme name="经典红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71F22"/>
      </a:accent1>
      <a:accent2>
        <a:srgbClr val="252F32"/>
      </a:accent2>
      <a:accent3>
        <a:srgbClr val="B71F22"/>
      </a:accent3>
      <a:accent4>
        <a:srgbClr val="252F32"/>
      </a:accent4>
      <a:accent5>
        <a:srgbClr val="B71F22"/>
      </a:accent5>
      <a:accent6>
        <a:srgbClr val="252F32"/>
      </a:accent6>
      <a:hlink>
        <a:srgbClr val="0563C1"/>
      </a:hlink>
      <a:folHlink>
        <a:srgbClr val="954F72"/>
      </a:folHlink>
    </a:clrScheme>
    <a:fontScheme name="自定义 8">
      <a:majorFont>
        <a:latin typeface="华文细黑"/>
        <a:ea typeface="华文细黑"/>
        <a:cs typeface=""/>
      </a:majorFont>
      <a:minorFont>
        <a:latin typeface="华文细黑"/>
        <a:ea typeface="华文细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6921</TotalTime>
  <Words>496</Words>
  <Application>Microsoft Office PowerPoint</Application>
  <PresentationFormat>全屏显示(16:9)</PresentationFormat>
  <Paragraphs>75</Paragraphs>
  <Slides>4</Slides>
  <Notes>3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Helvetica Neue</vt:lpstr>
      <vt:lpstr>Times New Roman Regular</vt:lpstr>
      <vt:lpstr>华文细黑</vt:lpstr>
      <vt:lpstr>微软雅黑</vt:lpstr>
      <vt:lpstr>Abadi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Rong Bai</dc:creator>
  <cp:lastModifiedBy>Bai Rong</cp:lastModifiedBy>
  <cp:revision>976</cp:revision>
  <dcterms:created xsi:type="dcterms:W3CDTF">2015-04-07T15:42:54Z</dcterms:created>
  <dcterms:modified xsi:type="dcterms:W3CDTF">2023-02-20T13:20:42Z</dcterms:modified>
</cp:coreProperties>
</file>

<file path=docProps/thumbnail.jpeg>
</file>